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444" r:id="rId3"/>
    <p:sldId id="450" r:id="rId4"/>
    <p:sldId id="441" r:id="rId5"/>
    <p:sldId id="513" r:id="rId6"/>
    <p:sldId id="506" r:id="rId7"/>
    <p:sldId id="507" r:id="rId8"/>
    <p:sldId id="508" r:id="rId9"/>
    <p:sldId id="509" r:id="rId10"/>
    <p:sldId id="510" r:id="rId11"/>
    <p:sldId id="511" r:id="rId12"/>
    <p:sldId id="512" r:id="rId13"/>
    <p:sldId id="504" r:id="rId14"/>
    <p:sldId id="479" r:id="rId15"/>
    <p:sldId id="514" r:id="rId16"/>
    <p:sldId id="515" r:id="rId17"/>
    <p:sldId id="519" r:id="rId18"/>
    <p:sldId id="523" r:id="rId19"/>
    <p:sldId id="521" r:id="rId20"/>
    <p:sldId id="526" r:id="rId21"/>
    <p:sldId id="522" r:id="rId22"/>
    <p:sldId id="520" r:id="rId23"/>
    <p:sldId id="516" r:id="rId24"/>
    <p:sldId id="517" r:id="rId25"/>
    <p:sldId id="518" r:id="rId26"/>
    <p:sldId id="525" r:id="rId27"/>
    <p:sldId id="524" r:id="rId28"/>
    <p:sldId id="527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5" r:id="rId37"/>
    <p:sldId id="538" r:id="rId38"/>
    <p:sldId id="539" r:id="rId39"/>
    <p:sldId id="476" r:id="rId40"/>
    <p:sldId id="402" r:id="rId41"/>
    <p:sldId id="268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BBC"/>
    <a:srgbClr val="ED7D31"/>
    <a:srgbClr val="76B900"/>
    <a:srgbClr val="4472C4"/>
    <a:srgbClr val="D9D9D9"/>
    <a:srgbClr val="70C633"/>
    <a:srgbClr val="A3D8FF"/>
    <a:srgbClr val="F8CE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9069" autoAdjust="0"/>
  </p:normalViewPr>
  <p:slideViewPr>
    <p:cSldViewPr snapToGrid="0" snapToObjects="1">
      <p:cViewPr varScale="1">
        <p:scale>
          <a:sx n="56" d="100"/>
          <a:sy n="56" d="100"/>
        </p:scale>
        <p:origin x="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ECF19-DA68-43BB-B793-0C306BC43E1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51CD0-5A07-44A5-8754-707545A2D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33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245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0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0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024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104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48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828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4294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07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26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97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4319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860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65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753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5931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2252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37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89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350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669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696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557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960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465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fewer, but larger, memory transfers, and kernel execution time is significantly decreased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3329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fewer, but larger, memory transfers, and kernel execution time is significantly decreased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905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4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997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10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503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249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575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DFA2-1F84-B448-AFDD-7D6E8B10D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793196-1789-AC44-93B9-EF4509E4A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A004B3-A68B-494C-B59D-E0D585C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71521D-E7C2-EC44-B3AC-E8D0088E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EEC342-1420-E04A-A167-82CB4F2E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46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969E8-609F-914E-AE53-841F44FD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50544C-11BC-7346-98B1-C9930A1B3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2D3F9D-831D-AC46-A17F-DDE1341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F1DBF1-A531-F64D-88DA-FF71C62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19450B-3C53-504D-87FC-2A1F1E52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5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7890C12-0195-3D44-881E-7CD6472AF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98A5DD-2911-B44D-BD57-F1D546B5F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621813-BBDA-D943-9926-CC5603B2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A35E1C-57E3-5741-9060-779073E2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9EDFAD-0C9A-C14F-A15E-D8508912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28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0718E-0FA3-9E4D-AECF-A7AB3933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EB7E7-D80C-8542-B4D3-D2D5BDC2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A5D6B3-AD42-244F-8F70-467CAEB0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7E5F6C-95C3-4246-BE28-0879ABFE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74F09-AB37-FD4A-AD0D-C9918421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6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0639C-639A-F74F-858F-B541BBB8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9515C8-D05B-BA4D-816F-BAB70C02C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0DD8EA-1760-8242-B56E-096DB3C9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FB2BED-AEB7-A44B-A873-A1C1D48E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DE13AE-21F0-A14E-B2B4-B492B716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72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4DAAF-B05E-AB4B-A035-A9359D18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A9B7B-90C4-EC44-9388-B467242BA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248A55-6461-7F4F-8CF1-DAAA97CF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317020-7D18-574F-9B4D-E4A0DB34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91ADC6-3B34-EE4C-AC82-FAB42287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C0E432-F950-6B4B-91C2-0B7B6A6B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37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E6535-3F9C-AE4F-A893-2EC1AFC0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BC8381-9AF0-CC43-95D0-D591ED47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7C1DC2-F8E9-B548-B16E-51710026C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3923ED9-B7DC-D447-9226-683131353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99329B-45DD-8E4D-B066-8C9D5E603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E4F781-DBB7-4D4E-A387-E88C8E51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339BE6E-C2D4-6F41-86BE-F84079BD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6FB355-DD94-2341-A95E-3C06D162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99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DE17FA-BF85-1C4B-9401-E77B06E0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A75904-186F-314C-A93E-346A99D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715899-8C31-F54C-9591-8F612DFF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576F8C-0F14-6148-805E-ADF5F3E8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7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7EFAF1-380A-EF40-95A7-5D623FDB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51B4DB2-EBDF-5B4D-9B30-0132A0B7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50AC3-3FF9-9842-8EFF-C2F496FC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30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25051-3B7F-F14E-AE19-B584CAE2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F585A-E8AA-1C4B-AFA0-405FA448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25F3B0-DF64-C846-9E4E-F8E877C23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40737B-F73E-5844-B03F-84732BD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FC385B-2E76-964E-B813-11C8152C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450F81-84A9-6443-932F-2FC3D11A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7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437F59-1D7F-0346-9BC9-FD3B4902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FAC3403-1382-6C4F-9312-6AB28B4AB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CF3155-6B22-8D46-86BF-617FE3B7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77109-2014-FD4A-AB19-855340ED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5C27A3-10F6-9748-B94E-F792767A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C86508-7D68-AF43-A8A4-76EE57CD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97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F9E5BF-B000-B547-A1E4-FF5F518D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012070-BFC2-954B-8055-7DFE560B1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F27CED-99F3-CE4E-A6E5-7999552F4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78ECF-52B6-974C-890F-CF507B677172}" type="datetimeFigureOut">
              <a:rPr lang="it-IT" smtClean="0"/>
              <a:t>03/07/2022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4D7FE-F1A0-794D-8ABC-FAD3FF5F1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E852D-E63A-1E45-9C7D-4A02B0191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runtime-api/structcudaDeviceProp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cf.ornl.gov/calendar/introduction-to-cuda-c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www.computerhope.com/jargon/p/pagefaul.ht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9894B00-DD52-774F-B65D-63AC37C889C6}"/>
              </a:ext>
            </a:extLst>
          </p:cNvPr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body-blu.jpg">
            <a:extLst>
              <a:ext uri="{FF2B5EF4-FFF2-40B4-BE49-F238E27FC236}">
                <a16:creationId xmlns:a16="http://schemas.microsoft.com/office/drawing/2014/main" id="{7FB15366-3697-0A46-8865-499DD3580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Google Shape;164;p25">
            <a:extLst>
              <a:ext uri="{FF2B5EF4-FFF2-40B4-BE49-F238E27FC236}">
                <a16:creationId xmlns:a16="http://schemas.microsoft.com/office/drawing/2014/main" id="{2854A611-26B0-4944-A998-FED6C800CEEF}"/>
              </a:ext>
            </a:extLst>
          </p:cNvPr>
          <p:cNvSpPr txBox="1"/>
          <p:nvPr/>
        </p:nvSpPr>
        <p:spPr>
          <a:xfrm>
            <a:off x="-1" y="1998920"/>
            <a:ext cx="12192000" cy="194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CUDA: performance tuning</a:t>
            </a:r>
          </a:p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SM &amp; </a:t>
            </a:r>
            <a:r>
              <a:rPr lang="it-IT" sz="5400" b="1" dirty="0" err="1">
                <a:solidFill>
                  <a:schemeClr val="lt1"/>
                </a:solidFill>
                <a:latin typeface="Century Gothic"/>
                <a:sym typeface="Century Gothic"/>
              </a:rPr>
              <a:t>Unified</a:t>
            </a: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 Memory </a:t>
            </a:r>
            <a:r>
              <a:rPr lang="it-IT" sz="5400" b="1" dirty="0" err="1">
                <a:solidFill>
                  <a:schemeClr val="lt1"/>
                </a:solidFill>
                <a:latin typeface="Century Gothic"/>
                <a:sym typeface="Century Gothic"/>
              </a:rPr>
              <a:t>Prefetching</a:t>
            </a:r>
            <a:endParaRPr lang="en-US" sz="3600" dirty="0"/>
          </a:p>
        </p:txBody>
      </p:sp>
      <p:sp>
        <p:nvSpPr>
          <p:cNvPr id="7" name="Google Shape;167;p25">
            <a:extLst>
              <a:ext uri="{FF2B5EF4-FFF2-40B4-BE49-F238E27FC236}">
                <a16:creationId xmlns:a16="http://schemas.microsoft.com/office/drawing/2014/main" id="{310C098C-1F64-1A46-B5F5-15ADB877E7B6}"/>
              </a:ext>
            </a:extLst>
          </p:cNvPr>
          <p:cNvSpPr txBox="1"/>
          <p:nvPr/>
        </p:nvSpPr>
        <p:spPr>
          <a:xfrm>
            <a:off x="2104722" y="4531460"/>
            <a:ext cx="7982556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Lara Querciagrossa, Andrew Emerson, </a:t>
            </a:r>
            <a:r>
              <a:rPr lang="it-IT" sz="28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Nitin</a:t>
            </a: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-IT" sz="28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Shukla</a:t>
            </a: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Luca Ferraro, Sergio Orlandini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l.</a:t>
            </a: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querciagrossa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25">
            <a:extLst>
              <a:ext uri="{FF2B5EF4-FFF2-40B4-BE49-F238E27FC236}">
                <a16:creationId xmlns:a16="http://schemas.microsoft.com/office/drawing/2014/main" id="{ED2F0262-DBF7-E54B-8D15-F0AD19CB260A}"/>
              </a:ext>
            </a:extLst>
          </p:cNvPr>
          <p:cNvSpPr/>
          <p:nvPr/>
        </p:nvSpPr>
        <p:spPr>
          <a:xfrm>
            <a:off x="505649" y="6007772"/>
            <a:ext cx="1118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July 12</a:t>
            </a:r>
            <a:r>
              <a:rPr lang="en-US" baseline="3000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r>
              <a:rPr lang="en-US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2022</a:t>
            </a:r>
            <a:endParaRPr sz="1800" i="0" u="none" strike="noStrike" cap="none" dirty="0">
              <a:solidFill>
                <a:srgbClr val="FDFDF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466938-75E4-A44A-9BF8-3C3DFB0E36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319" y="338174"/>
            <a:ext cx="2383361" cy="16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2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Programmatically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querying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GPU	device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properties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185501"/>
            <a:ext cx="1123233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 number of SMs on a GPU can differ depending on the specific GPU being used, so the number of SMs should not be hard-coded into a code bases.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This information should be acquired </a:t>
            </a:r>
            <a:r>
              <a:rPr lang="en-US" sz="2400" dirty="0" err="1">
                <a:latin typeface="Century Gothic" panose="020B0502020202020204" pitchFamily="34" charset="0"/>
              </a:rPr>
              <a:t>programatically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To obtain the id of the currently active GPU: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it-IT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it-IT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cudaGetDevice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it-IT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</a:t>
            </a:r>
            <a:endParaRPr lang="it-IT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To obtain a C struct which contains many properties about the currently active GPU device, including its number of SMs: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it-IT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cudaDeviceProp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it-IT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cudaGetDeviceProperties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it-IT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5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14_query_device.cu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185501"/>
            <a:ext cx="112323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This code contains many unassigned variables: it will print gibberish information intended to describe details about the currently active GPU.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Modify the to print the actual values for the </a:t>
            </a:r>
            <a:r>
              <a:rPr lang="en-US" sz="2400" b="1" dirty="0">
                <a:latin typeface="Century Gothic" panose="020B0502020202020204" pitchFamily="34" charset="0"/>
              </a:rPr>
              <a:t>desired device properties </a:t>
            </a:r>
            <a:r>
              <a:rPr lang="en-US" sz="2400" dirty="0">
                <a:latin typeface="Century Gothic" panose="020B0502020202020204" pitchFamily="34" charset="0"/>
              </a:rPr>
              <a:t>indicated in the source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In order to support your work, and as an introduction to them, use the CUDA Runtime Docs (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https://docs.nvidia.com/cuda/cuda-runtime-api/structcudaDeviceProp.html</a:t>
            </a:r>
            <a:r>
              <a:rPr lang="en-US" sz="2400" dirty="0">
                <a:latin typeface="Century Gothic" panose="020B0502020202020204" pitchFamily="34" charset="0"/>
              </a:rPr>
              <a:t>) to help identify the relevant properties in the device props struct.</a:t>
            </a:r>
          </a:p>
        </p:txBody>
      </p:sp>
    </p:spTree>
    <p:extLst>
      <p:ext uri="{BB962C8B-B14F-4D97-AF65-F5344CB8AC3E}">
        <p14:creationId xmlns:p14="http://schemas.microsoft.com/office/powerpoint/2010/main" val="399665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15_vector_add_sm.cu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185501"/>
            <a:ext cx="1123233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Refactor the </a:t>
            </a:r>
            <a:r>
              <a:rPr lang="en-US" sz="2400" dirty="0" err="1">
                <a:latin typeface="Consolas" panose="020B0609020204030204" pitchFamily="49" charset="0"/>
              </a:rPr>
              <a:t>addVectorsInto</a:t>
            </a:r>
            <a:r>
              <a:rPr lang="en-US" sz="2400" dirty="0">
                <a:latin typeface="Century Gothic" panose="020B0502020202020204" pitchFamily="34" charset="0"/>
              </a:rPr>
              <a:t> kernel you have been working on in previous exercise so that it launches with a </a:t>
            </a:r>
            <a:r>
              <a:rPr lang="en-US" sz="2400" b="1" dirty="0">
                <a:latin typeface="Century Gothic" panose="020B0502020202020204" pitchFamily="34" charset="0"/>
              </a:rPr>
              <a:t>grid</a:t>
            </a:r>
            <a:r>
              <a:rPr lang="en-US" sz="2400" dirty="0">
                <a:latin typeface="Century Gothic" panose="020B0502020202020204" pitchFamily="34" charset="0"/>
              </a:rPr>
              <a:t> containing a number of blocks that is a </a:t>
            </a:r>
            <a:r>
              <a:rPr lang="en-US" sz="2400" b="1" dirty="0">
                <a:latin typeface="Century Gothic" panose="020B0502020202020204" pitchFamily="34" charset="0"/>
              </a:rPr>
              <a:t>multiple of the number of SMs on the device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Depending on other specific details in the code you have written, this refactor </a:t>
            </a:r>
            <a:r>
              <a:rPr lang="en-US" sz="2400" i="1" dirty="0">
                <a:latin typeface="Century Gothic" panose="020B0502020202020204" pitchFamily="34" charset="0"/>
              </a:rPr>
              <a:t>may or may not improve</a:t>
            </a:r>
            <a:r>
              <a:rPr lang="en-US" sz="2400" dirty="0">
                <a:latin typeface="Century Gothic" panose="020B0502020202020204" pitchFamily="34" charset="0"/>
              </a:rPr>
              <a:t>, or significantly change, the performance of your kernel. In the next day, you may want to use </a:t>
            </a:r>
            <a:r>
              <a:rPr lang="en-US" sz="2400" i="1" dirty="0" err="1">
                <a:latin typeface="Century Gothic" panose="020B0502020202020204" pitchFamily="34" charset="0"/>
              </a:rPr>
              <a:t>nsys</a:t>
            </a:r>
            <a:r>
              <a:rPr lang="en-US" sz="2400" dirty="0">
                <a:latin typeface="Century Gothic" panose="020B0502020202020204" pitchFamily="34" charset="0"/>
              </a:rPr>
              <a:t> profiler to quantitatively evaluate performance changes. </a:t>
            </a:r>
          </a:p>
        </p:txBody>
      </p:sp>
    </p:spTree>
    <p:extLst>
      <p:ext uri="{BB962C8B-B14F-4D97-AF65-F5344CB8AC3E}">
        <p14:creationId xmlns:p14="http://schemas.microsoft.com/office/powerpoint/2010/main" val="193099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3137157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b="1" dirty="0" err="1">
                <a:latin typeface="Century Gothic" panose="020B0502020202020204" pitchFamily="34" charset="0"/>
              </a:rPr>
              <a:t>Unified</a:t>
            </a:r>
            <a:r>
              <a:rPr lang="it-IT" sz="5400" b="1" dirty="0">
                <a:latin typeface="Century Gothic" panose="020B0502020202020204" pitchFamily="34" charset="0"/>
              </a:rPr>
              <a:t> Memory </a:t>
            </a:r>
            <a:r>
              <a:rPr lang="it-IT" sz="5400" b="1" dirty="0" err="1">
                <a:latin typeface="Century Gothic" panose="020B0502020202020204" pitchFamily="34" charset="0"/>
              </a:rPr>
              <a:t>details</a:t>
            </a:r>
            <a:endParaRPr lang="it-IT" sz="5400" dirty="0">
              <a:latin typeface="Century Gothic" panose="020B0502020202020204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6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details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Unified Memory (UM) allows </a:t>
            </a:r>
            <a:r>
              <a:rPr lang="en-US" sz="2400" b="1" dirty="0">
                <a:latin typeface="Century Gothic" panose="020B0502020202020204" pitchFamily="34" charset="0"/>
              </a:rPr>
              <a:t>automatic memory migration </a:t>
            </a:r>
            <a:r>
              <a:rPr lang="en-US" sz="2400" dirty="0">
                <a:latin typeface="Century Gothic" panose="020B0502020202020204" pitchFamily="34" charset="0"/>
              </a:rPr>
              <a:t>and makes programming </a:t>
            </a:r>
            <a:r>
              <a:rPr lang="en-US" sz="2400" b="1" dirty="0">
                <a:latin typeface="Century Gothic" panose="020B0502020202020204" pitchFamily="34" charset="0"/>
              </a:rPr>
              <a:t>easier</a:t>
            </a:r>
            <a:r>
              <a:rPr lang="en-US" sz="2400" dirty="0">
                <a:latin typeface="Century Gothic" panose="020B050202020202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How does </a:t>
            </a:r>
            <a:r>
              <a:rPr lang="en-US" sz="2400" dirty="0" err="1">
                <a:effectLst/>
                <a:latin typeface="Consolas" panose="020B0609020204030204" pitchFamily="49" charset="0"/>
              </a:rPr>
              <a:t>cudaMallocManaged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actually works?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details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When </a:t>
            </a:r>
            <a:r>
              <a:rPr lang="en-US" sz="2400" b="1" dirty="0">
                <a:latin typeface="Century Gothic" panose="020B0502020202020204" pitchFamily="34" charset="0"/>
              </a:rPr>
              <a:t>UM</a:t>
            </a:r>
            <a:r>
              <a:rPr lang="en-US" sz="2400" dirty="0">
                <a:latin typeface="Century Gothic" panose="020B0502020202020204" pitchFamily="34" charset="0"/>
              </a:rPr>
              <a:t> is allocated, the memory is not resident yet on either the host or the device. 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D0550E-28A8-4F60-A2CE-1FDA410A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48" y="1925058"/>
            <a:ext cx="9948304" cy="45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7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details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When the host or the device attempts to access the memory, a </a:t>
            </a:r>
            <a:r>
              <a:rPr lang="en-US" sz="2400" b="1" dirty="0">
                <a:latin typeface="Century Gothic" panose="020B0502020202020204" pitchFamily="34" charset="0"/>
              </a:rPr>
              <a:t>page fault</a:t>
            </a:r>
            <a:r>
              <a:rPr lang="en-US" sz="2400" dirty="0">
                <a:latin typeface="Century Gothic" panose="020B0502020202020204" pitchFamily="34" charset="0"/>
              </a:rPr>
              <a:t> will occur.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D0550E-28A8-4F60-A2CE-1FDA410A5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7231" y="1925058"/>
            <a:ext cx="9937537" cy="45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8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Focus: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what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 page fault?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 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58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But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first: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what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 page?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2563" y="1094061"/>
            <a:ext cx="103522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page</a:t>
            </a:r>
            <a:r>
              <a:rPr lang="en-US" sz="2400" dirty="0">
                <a:latin typeface="Century Gothic" panose="020B0502020202020204" pitchFamily="34" charset="0"/>
              </a:rPr>
              <a:t>, </a:t>
            </a:r>
            <a:r>
              <a:rPr lang="en-US" sz="2400" b="1" dirty="0">
                <a:latin typeface="Century Gothic" panose="020B0502020202020204" pitchFamily="34" charset="0"/>
              </a:rPr>
              <a:t>memory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page</a:t>
            </a:r>
            <a:r>
              <a:rPr lang="en-US" sz="2400" dirty="0">
                <a:latin typeface="Century Gothic" panose="020B0502020202020204" pitchFamily="34" charset="0"/>
              </a:rPr>
              <a:t>, or </a:t>
            </a:r>
            <a:r>
              <a:rPr lang="en-US" sz="2400" b="1" dirty="0">
                <a:latin typeface="Century Gothic" panose="020B0502020202020204" pitchFamily="34" charset="0"/>
              </a:rPr>
              <a:t>virtual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page,</a:t>
            </a:r>
            <a:r>
              <a:rPr lang="en-US" sz="2400" dirty="0">
                <a:latin typeface="Century Gothic" panose="020B0502020202020204" pitchFamily="34" charset="0"/>
              </a:rPr>
              <a:t> is a </a:t>
            </a:r>
            <a:r>
              <a:rPr lang="en-US" sz="2400" i="1" dirty="0">
                <a:solidFill>
                  <a:srgbClr val="ED7D31"/>
                </a:solidFill>
                <a:latin typeface="Century Gothic" panose="020B0502020202020204" pitchFamily="34" charset="0"/>
              </a:rPr>
              <a:t>fixed-length contiguous block of virtual memory</a:t>
            </a:r>
            <a:r>
              <a:rPr lang="en-US" sz="2400" dirty="0">
                <a:latin typeface="Century Gothic" panose="020B0502020202020204" pitchFamily="34" charset="0"/>
              </a:rPr>
              <a:t>, described by a single entry in the page table. 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6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But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first: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what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 page?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2563" y="1094061"/>
            <a:ext cx="10352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page</a:t>
            </a:r>
            <a:r>
              <a:rPr lang="en-US" sz="2400" dirty="0">
                <a:latin typeface="Century Gothic" panose="020B0502020202020204" pitchFamily="34" charset="0"/>
              </a:rPr>
              <a:t>, </a:t>
            </a:r>
            <a:r>
              <a:rPr lang="en-US" sz="2400" b="1" dirty="0">
                <a:latin typeface="Century Gothic" panose="020B0502020202020204" pitchFamily="34" charset="0"/>
              </a:rPr>
              <a:t>memory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page</a:t>
            </a:r>
            <a:r>
              <a:rPr lang="en-US" sz="2400" dirty="0">
                <a:latin typeface="Century Gothic" panose="020B0502020202020204" pitchFamily="34" charset="0"/>
              </a:rPr>
              <a:t>, or </a:t>
            </a:r>
            <a:r>
              <a:rPr lang="en-US" sz="2400" b="1" dirty="0">
                <a:latin typeface="Century Gothic" panose="020B0502020202020204" pitchFamily="34" charset="0"/>
              </a:rPr>
              <a:t>virtual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page,</a:t>
            </a:r>
            <a:r>
              <a:rPr lang="en-US" sz="2400" dirty="0">
                <a:latin typeface="Century Gothic" panose="020B0502020202020204" pitchFamily="34" charset="0"/>
              </a:rPr>
              <a:t> is a </a:t>
            </a:r>
            <a:r>
              <a:rPr lang="en-US" sz="2400" i="1" dirty="0">
                <a:solidFill>
                  <a:srgbClr val="ED7D31"/>
                </a:solidFill>
                <a:latin typeface="Century Gothic" panose="020B0502020202020204" pitchFamily="34" charset="0"/>
              </a:rPr>
              <a:t>fixed-length contiguous block of virtual memory</a:t>
            </a:r>
            <a:r>
              <a:rPr lang="en-US" sz="2400" dirty="0">
                <a:latin typeface="Century Gothic" panose="020B0502020202020204" pitchFamily="34" charset="0"/>
              </a:rPr>
              <a:t>, described by a single entry in the page table. 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F0317E-95ED-452E-A294-1BAE6168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294" y="2074942"/>
            <a:ext cx="41910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D0BBA5-1C0F-4304-BBD3-1F8A05289629}"/>
              </a:ext>
            </a:extLst>
          </p:cNvPr>
          <p:cNvSpPr txBox="1"/>
          <p:nvPr/>
        </p:nvSpPr>
        <p:spPr>
          <a:xfrm>
            <a:off x="762563" y="2546748"/>
            <a:ext cx="55925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i="1" dirty="0">
                <a:latin typeface="Century Gothic" panose="020B0502020202020204" pitchFamily="34" charset="0"/>
              </a:rPr>
              <a:t>page table </a:t>
            </a:r>
            <a:r>
              <a:rPr lang="en-US" sz="2400" dirty="0">
                <a:latin typeface="Century Gothic" panose="020B0502020202020204" pitchFamily="34" charset="0"/>
              </a:rPr>
              <a:t>is a data </a:t>
            </a:r>
            <a:r>
              <a:rPr lang="en-US" sz="2400" dirty="0">
                <a:effectLst/>
                <a:latin typeface="Century Gothic" panose="020B0502020202020204" pitchFamily="34" charset="0"/>
              </a:rPr>
              <a:t>structure used by a virtual memory system to store the mapping between virtual addresses and physical addresses.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693A4A-DCF8-43FB-B4C7-5A24BD13B2CD}"/>
              </a:ext>
            </a:extLst>
          </p:cNvPr>
          <p:cNvSpPr txBox="1"/>
          <p:nvPr/>
        </p:nvSpPr>
        <p:spPr>
          <a:xfrm>
            <a:off x="7352805" y="6315591"/>
            <a:ext cx="1231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effectLst/>
                <a:latin typeface="Century Gothic" panose="020B0502020202020204" pitchFamily="34" charset="0"/>
              </a:rPr>
              <a:t>software</a:t>
            </a:r>
            <a:endParaRPr lang="it-IT" b="1" i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7B9BA89-EEE8-4083-8E83-56EEF8AA83B8}"/>
              </a:ext>
            </a:extLst>
          </p:cNvPr>
          <p:cNvSpPr txBox="1"/>
          <p:nvPr/>
        </p:nvSpPr>
        <p:spPr>
          <a:xfrm>
            <a:off x="8892084" y="6312178"/>
            <a:ext cx="218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effectLst/>
                <a:latin typeface="Century Gothic" panose="020B0502020202020204" pitchFamily="34" charset="0"/>
              </a:rPr>
              <a:t>hardware: RAM</a:t>
            </a:r>
            <a:endParaRPr lang="it-IT" b="1" i="1" dirty="0"/>
          </a:p>
        </p:txBody>
      </p:sp>
    </p:spTree>
    <p:extLst>
      <p:ext uri="{BB962C8B-B14F-4D97-AF65-F5344CB8AC3E}">
        <p14:creationId xmlns:p14="http://schemas.microsoft.com/office/powerpoint/2010/main" val="270908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9D270ED-8F15-D549-A72E-159D072A3C21}"/>
              </a:ext>
            </a:extLst>
          </p:cNvPr>
          <p:cNvSpPr/>
          <p:nvPr/>
        </p:nvSpPr>
        <p:spPr>
          <a:xfrm>
            <a:off x="506153" y="509286"/>
            <a:ext cx="142029" cy="45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206B1A-A1A8-C94D-9722-59EFF5D1F019}"/>
              </a:ext>
            </a:extLst>
          </p:cNvPr>
          <p:cNvSpPr txBox="1"/>
          <p:nvPr/>
        </p:nvSpPr>
        <p:spPr>
          <a:xfrm>
            <a:off x="740778" y="381962"/>
            <a:ext cx="938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lecture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…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807536F-5864-5D40-B654-0FF369E62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2593328"/>
            <a:ext cx="566057" cy="5660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2CE31F-82F5-064B-8D34-B223917D65C6}"/>
              </a:ext>
            </a:extLst>
          </p:cNvPr>
          <p:cNvSpPr txBox="1"/>
          <p:nvPr/>
        </p:nvSpPr>
        <p:spPr>
          <a:xfrm>
            <a:off x="1192193" y="1010323"/>
            <a:ext cx="9942653" cy="349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Performance tuning </a:t>
            </a:r>
            <a:r>
              <a:rPr lang="it-IT" sz="2400" b="1" dirty="0" err="1">
                <a:latin typeface="Century Gothic" panose="020B0502020202020204" pitchFamily="34" charset="0"/>
              </a:rPr>
              <a:t>using</a:t>
            </a:r>
            <a:r>
              <a:rPr lang="it-IT" sz="2400" b="1" dirty="0">
                <a:latin typeface="Century Gothic" panose="020B0502020202020204" pitchFamily="34" charset="0"/>
              </a:rPr>
              <a:t> Streaming </a:t>
            </a:r>
            <a:r>
              <a:rPr lang="it-IT" sz="2400" b="1" dirty="0" err="1">
                <a:latin typeface="Century Gothic" panose="020B0502020202020204" pitchFamily="34" charset="0"/>
              </a:rPr>
              <a:t>Multiprocessors</a:t>
            </a:r>
            <a:endParaRPr lang="it-IT" sz="2400" b="1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 err="1">
                <a:latin typeface="Century Gothic" panose="020B0502020202020204" pitchFamily="34" charset="0"/>
              </a:rPr>
              <a:t>Unified</a:t>
            </a:r>
            <a:r>
              <a:rPr lang="it-IT" sz="2400" b="1" dirty="0">
                <a:latin typeface="Century Gothic" panose="020B0502020202020204" pitchFamily="34" charset="0"/>
              </a:rPr>
              <a:t> Memory </a:t>
            </a:r>
            <a:r>
              <a:rPr lang="it-IT" sz="2400" b="1" dirty="0" err="1">
                <a:latin typeface="Century Gothic" panose="020B0502020202020204" pitchFamily="34" charset="0"/>
              </a:rPr>
              <a:t>details</a:t>
            </a:r>
            <a:endParaRPr lang="it-IT" sz="2400" b="1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 err="1">
                <a:latin typeface="Century Gothic" panose="020B0502020202020204" pitchFamily="34" charset="0"/>
              </a:rPr>
              <a:t>Asynchronous</a:t>
            </a:r>
            <a:r>
              <a:rPr lang="it-IT" sz="2400" b="1" dirty="0">
                <a:latin typeface="Century Gothic" panose="020B0502020202020204" pitchFamily="34" charset="0"/>
              </a:rPr>
              <a:t> Memory </a:t>
            </a:r>
            <a:r>
              <a:rPr lang="it-IT" sz="2400" b="1" dirty="0" err="1">
                <a:latin typeface="Century Gothic" panose="020B0502020202020204" pitchFamily="34" charset="0"/>
              </a:rPr>
              <a:t>Prefetching</a:t>
            </a:r>
            <a:endParaRPr lang="it-IT" sz="2400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endParaRPr lang="it-IT" sz="2400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endParaRPr lang="it-IT" sz="2400" b="1" dirty="0">
              <a:latin typeface="Century Gothic" panose="020B050202020202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FF0E09D-5192-AA4F-8EA4-B61ACDDA50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1904648"/>
            <a:ext cx="566057" cy="5660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008D94D-6BBE-3747-AEAF-22915987E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1234144"/>
            <a:ext cx="566057" cy="566057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638520-ED60-4A9D-ABF1-D18F20CFC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48"/>
          <a:stretch/>
        </p:blipFill>
        <p:spPr bwMode="auto">
          <a:xfrm>
            <a:off x="7703114" y="3504686"/>
            <a:ext cx="3178246" cy="23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3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But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first: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what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 page?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2563" y="1094061"/>
            <a:ext cx="10352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page</a:t>
            </a:r>
            <a:r>
              <a:rPr lang="en-US" sz="2400" dirty="0">
                <a:latin typeface="Century Gothic" panose="020B0502020202020204" pitchFamily="34" charset="0"/>
              </a:rPr>
              <a:t>, </a:t>
            </a:r>
            <a:r>
              <a:rPr lang="en-US" sz="2400" b="1" dirty="0">
                <a:latin typeface="Century Gothic" panose="020B0502020202020204" pitchFamily="34" charset="0"/>
              </a:rPr>
              <a:t>memory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page</a:t>
            </a:r>
            <a:r>
              <a:rPr lang="en-US" sz="2400" dirty="0">
                <a:latin typeface="Century Gothic" panose="020B0502020202020204" pitchFamily="34" charset="0"/>
              </a:rPr>
              <a:t>, or </a:t>
            </a:r>
            <a:r>
              <a:rPr lang="en-US" sz="2400" b="1" dirty="0">
                <a:latin typeface="Century Gothic" panose="020B0502020202020204" pitchFamily="34" charset="0"/>
              </a:rPr>
              <a:t>virtual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page,</a:t>
            </a:r>
            <a:r>
              <a:rPr lang="en-US" sz="2400" dirty="0">
                <a:latin typeface="Century Gothic" panose="020B0502020202020204" pitchFamily="34" charset="0"/>
              </a:rPr>
              <a:t> is a </a:t>
            </a:r>
            <a:r>
              <a:rPr lang="en-US" sz="2400" i="1" dirty="0">
                <a:solidFill>
                  <a:srgbClr val="ED7D31"/>
                </a:solidFill>
                <a:latin typeface="Century Gothic" panose="020B0502020202020204" pitchFamily="34" charset="0"/>
              </a:rPr>
              <a:t>fixed-length contiguous block of virtual memory</a:t>
            </a:r>
            <a:r>
              <a:rPr lang="en-US" sz="2400" dirty="0">
                <a:latin typeface="Century Gothic" panose="020B0502020202020204" pitchFamily="34" charset="0"/>
              </a:rPr>
              <a:t>, described by a single entry in the page table. 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1F3C70-0520-4A4E-94E8-9D211E60951C}"/>
              </a:ext>
            </a:extLst>
          </p:cNvPr>
          <p:cNvSpPr txBox="1"/>
          <p:nvPr/>
        </p:nvSpPr>
        <p:spPr>
          <a:xfrm>
            <a:off x="762563" y="4485470"/>
            <a:ext cx="55925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entury Gothic" panose="020B0502020202020204" pitchFamily="34" charset="0"/>
              </a:rPr>
              <a:t>It is necessary to the mapping needed to access data in memory.</a:t>
            </a:r>
            <a:endParaRPr lang="it-IT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F0317E-95ED-452E-A294-1BAE6168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762293" y="2263271"/>
            <a:ext cx="4667143" cy="39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D0BBA5-1C0F-4304-BBD3-1F8A05289629}"/>
              </a:ext>
            </a:extLst>
          </p:cNvPr>
          <p:cNvSpPr txBox="1"/>
          <p:nvPr/>
        </p:nvSpPr>
        <p:spPr>
          <a:xfrm>
            <a:off x="762563" y="2546748"/>
            <a:ext cx="55925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i="1" dirty="0">
                <a:latin typeface="Century Gothic" panose="020B0502020202020204" pitchFamily="34" charset="0"/>
              </a:rPr>
              <a:t>page table </a:t>
            </a:r>
            <a:r>
              <a:rPr lang="en-US" sz="2400" dirty="0">
                <a:latin typeface="Century Gothic" panose="020B0502020202020204" pitchFamily="34" charset="0"/>
              </a:rPr>
              <a:t>is a data </a:t>
            </a:r>
            <a:r>
              <a:rPr lang="en-US" sz="2400" dirty="0">
                <a:effectLst/>
                <a:latin typeface="Century Gothic" panose="020B0502020202020204" pitchFamily="34" charset="0"/>
              </a:rPr>
              <a:t>structure used by a virtual memory system to store the mapping between virtual addresses and physical addresses.</a:t>
            </a:r>
          </a:p>
        </p:txBody>
      </p:sp>
    </p:spTree>
    <p:extLst>
      <p:ext uri="{BB962C8B-B14F-4D97-AF65-F5344CB8AC3E}">
        <p14:creationId xmlns:p14="http://schemas.microsoft.com/office/powerpoint/2010/main" val="311719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But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first: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what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 page?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2563" y="1094061"/>
            <a:ext cx="1035222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page</a:t>
            </a:r>
            <a:r>
              <a:rPr lang="en-US" sz="2400" dirty="0">
                <a:latin typeface="Century Gothic" panose="020B0502020202020204" pitchFamily="34" charset="0"/>
              </a:rPr>
              <a:t>, </a:t>
            </a:r>
            <a:r>
              <a:rPr lang="en-US" sz="2400" b="1" dirty="0">
                <a:latin typeface="Century Gothic" panose="020B0502020202020204" pitchFamily="34" charset="0"/>
              </a:rPr>
              <a:t>memory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page</a:t>
            </a:r>
            <a:r>
              <a:rPr lang="en-US" sz="2400" dirty="0">
                <a:latin typeface="Century Gothic" panose="020B0502020202020204" pitchFamily="34" charset="0"/>
              </a:rPr>
              <a:t>, or </a:t>
            </a:r>
            <a:r>
              <a:rPr lang="en-US" sz="2400" b="1" dirty="0">
                <a:latin typeface="Century Gothic" panose="020B0502020202020204" pitchFamily="34" charset="0"/>
              </a:rPr>
              <a:t>virtual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page,</a:t>
            </a:r>
            <a:r>
              <a:rPr lang="en-US" sz="2400" dirty="0">
                <a:latin typeface="Century Gothic" panose="020B0502020202020204" pitchFamily="34" charset="0"/>
              </a:rPr>
              <a:t> is a </a:t>
            </a:r>
            <a:r>
              <a:rPr lang="en-US" sz="2400" i="1" dirty="0">
                <a:solidFill>
                  <a:srgbClr val="ED7D31"/>
                </a:solidFill>
                <a:latin typeface="Century Gothic" panose="020B0502020202020204" pitchFamily="34" charset="0"/>
              </a:rPr>
              <a:t>fixed-length contiguous block of virtual memory</a:t>
            </a:r>
            <a:r>
              <a:rPr lang="en-US" sz="2400" dirty="0">
                <a:latin typeface="Century Gothic" panose="020B0502020202020204" pitchFamily="34" charset="0"/>
              </a:rPr>
              <a:t>, described by a single entry in the page table.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It is the </a:t>
            </a:r>
            <a:r>
              <a:rPr lang="en-US" sz="2400" i="1" dirty="0">
                <a:latin typeface="Century Gothic" panose="020B0502020202020204" pitchFamily="34" charset="0"/>
              </a:rPr>
              <a:t>smallest unit of data </a:t>
            </a:r>
            <a:r>
              <a:rPr lang="en-US" sz="2400" dirty="0">
                <a:latin typeface="Century Gothic" panose="020B0502020202020204" pitchFamily="34" charset="0"/>
              </a:rPr>
              <a:t>for memory management in a virtual memory operating system. 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Similarly, a </a:t>
            </a:r>
            <a:r>
              <a:rPr lang="en-US" sz="2400" b="1" dirty="0">
                <a:latin typeface="Century Gothic" panose="020B0502020202020204" pitchFamily="34" charset="0"/>
              </a:rPr>
              <a:t>page frame</a:t>
            </a:r>
            <a:r>
              <a:rPr lang="en-US" sz="2400" dirty="0">
                <a:latin typeface="Century Gothic" panose="020B0502020202020204" pitchFamily="34" charset="0"/>
              </a:rPr>
              <a:t> is the smallest fixed-length contiguous block of physical memory into which memory pages are mapped by the operating system.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A transfer of pages between main memory and an auxiliary store, such as a hard disk drive, is referred to as</a:t>
            </a:r>
            <a:r>
              <a:rPr lang="en-US" sz="2400" b="1" dirty="0">
                <a:latin typeface="Century Gothic" panose="020B0502020202020204" pitchFamily="34" charset="0"/>
              </a:rPr>
              <a:t> paging or swapping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  <a:endParaRPr lang="it-IT" sz="2400" dirty="0">
              <a:latin typeface="Century Gothic" panose="020B0502020202020204" pitchFamily="34" charset="0"/>
            </a:endParaRPr>
          </a:p>
          <a:p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87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Focus: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what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 page fault?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 page fault is an </a:t>
            </a:r>
            <a:r>
              <a:rPr lang="en-US" sz="2400" b="1" dirty="0">
                <a:latin typeface="Century Gothic" panose="020B0502020202020204" pitchFamily="34" charset="0"/>
              </a:rPr>
              <a:t>exception</a:t>
            </a:r>
            <a:r>
              <a:rPr lang="en-US" sz="2400" dirty="0">
                <a:latin typeface="Century Gothic" panose="020B0502020202020204" pitchFamily="34" charset="0"/>
              </a:rPr>
              <a:t> that the memory management unit (MMU) raises </a:t>
            </a:r>
            <a:r>
              <a:rPr lang="en-US" sz="2400" b="1" dirty="0">
                <a:latin typeface="Century Gothic" panose="020B0502020202020204" pitchFamily="34" charset="0"/>
              </a:rPr>
              <a:t>when a process accesses a memory page without proper preparations </a:t>
            </a:r>
            <a:r>
              <a:rPr lang="en-US" sz="2400" dirty="0">
                <a:latin typeface="Century Gothic" panose="020B0502020202020204" pitchFamily="34" charset="0"/>
              </a:rPr>
              <a:t>(no </a:t>
            </a:r>
            <a:r>
              <a:rPr lang="en-US" sz="2400" dirty="0" err="1">
                <a:latin typeface="Century Gothic" panose="020B0502020202020204" pitchFamily="34" charset="0"/>
              </a:rPr>
              <a:t>valip</a:t>
            </a:r>
            <a:r>
              <a:rPr lang="en-US" sz="2400" dirty="0">
                <a:latin typeface="Century Gothic" panose="020B0502020202020204" pitchFamily="34" charset="0"/>
              </a:rPr>
              <a:t> mapping from virtual to physical address space or page content not in the RAM).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This exception force the operating system to </a:t>
            </a:r>
            <a:r>
              <a:rPr lang="en-US" sz="2400" b="1" i="1" dirty="0">
                <a:solidFill>
                  <a:srgbClr val="ED7D31"/>
                </a:solidFill>
                <a:latin typeface="Century Gothic" panose="020B0502020202020204" pitchFamily="34" charset="0"/>
              </a:rPr>
              <a:t>find the block in virtual memory and made it accessible</a:t>
            </a:r>
            <a:r>
              <a:rPr lang="en-US" sz="2400" dirty="0">
                <a:latin typeface="Century Gothic" panose="020B0502020202020204" pitchFamily="34" charset="0"/>
              </a:rPr>
              <a:t>.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Sometimes an invalid page fault can occur (for example when the system tries to access a memory address that does not exist).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Most page faults are usually </a:t>
            </a:r>
            <a:r>
              <a:rPr lang="en-US" sz="2400" b="1" dirty="0">
                <a:latin typeface="Century Gothic" panose="020B0502020202020204" pitchFamily="34" charset="0"/>
              </a:rPr>
              <a:t>valid</a:t>
            </a:r>
            <a:r>
              <a:rPr lang="en-US" sz="2400" dirty="0">
                <a:latin typeface="Century Gothic" panose="020B0502020202020204" pitchFamily="34" charset="0"/>
              </a:rPr>
              <a:t>: these are common and necessary to increase the amount of memory available to programs in any operating system that utilizes virtual memory. 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46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details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This page fault triggers the migration of the required memory.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D0550E-28A8-4F60-A2CE-1FDA410A5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7231" y="1925058"/>
            <a:ext cx="9937537" cy="45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8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details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This process repeats every time the memory is requested somewhere in the system where it is not resident.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D0550E-28A8-4F60-A2CE-1FDA410A5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5438" y="1925058"/>
            <a:ext cx="9461122" cy="45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2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details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Here the page fault triggers the migration of the requested memory to the GPU.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D0550E-28A8-4F60-A2CE-1FDA410A5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5438" y="2034719"/>
            <a:ext cx="9461122" cy="43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9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prefetching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Using UM automatic memory migration is useful especially when: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working with data that </a:t>
            </a:r>
            <a:r>
              <a:rPr lang="en-US" sz="2400" b="1" dirty="0">
                <a:latin typeface="Century Gothic" panose="020B0502020202020204" pitchFamily="34" charset="0"/>
              </a:rPr>
              <a:t>exhibits sparse access patterns, </a:t>
            </a:r>
            <a:r>
              <a:rPr lang="en-US" sz="2400" dirty="0">
                <a:latin typeface="Century Gothic" panose="020B0502020202020204" pitchFamily="34" charset="0"/>
              </a:rPr>
              <a:t>for example when it is impossible to know which data will be required to be worked on until the application actually runs,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when data might be </a:t>
            </a:r>
            <a:r>
              <a:rPr lang="en-US" sz="2400" b="1" dirty="0">
                <a:latin typeface="Century Gothic" panose="020B0502020202020204" pitchFamily="34" charset="0"/>
              </a:rPr>
              <a:t>accessed by multiple GPU devices </a:t>
            </a:r>
            <a:r>
              <a:rPr lang="en-US" sz="2400" dirty="0">
                <a:latin typeface="Century Gothic" panose="020B0502020202020204" pitchFamily="34" charset="0"/>
              </a:rPr>
              <a:t>in systems with multiple GPUs.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On the other hand, there are some cases the </a:t>
            </a:r>
            <a:r>
              <a:rPr lang="en-US" sz="2400" b="1" dirty="0">
                <a:latin typeface="Century Gothic" panose="020B0502020202020204" pitchFamily="34" charset="0"/>
              </a:rPr>
              <a:t>overhead</a:t>
            </a:r>
            <a:r>
              <a:rPr lang="en-US" sz="2400" dirty="0">
                <a:latin typeface="Century Gothic" panose="020B0502020202020204" pitchFamily="34" charset="0"/>
              </a:rPr>
              <a:t> of page faulting and on demand data migration are quite high and would be </a:t>
            </a:r>
            <a:r>
              <a:rPr lang="en-US" sz="2400" b="1" dirty="0">
                <a:latin typeface="Century Gothic" panose="020B0502020202020204" pitchFamily="34" charset="0"/>
              </a:rPr>
              <a:t>better avoided</a:t>
            </a:r>
            <a:r>
              <a:rPr lang="en-US" sz="2400" dirty="0">
                <a:latin typeface="Century Gothic" panose="020B050202020202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when </a:t>
            </a:r>
            <a:r>
              <a:rPr lang="en-US" sz="2400" i="1" dirty="0">
                <a:latin typeface="Century Gothic" panose="020B0502020202020204" pitchFamily="34" charset="0"/>
              </a:rPr>
              <a:t>data needs are known prior </a:t>
            </a:r>
            <a:r>
              <a:rPr lang="en-US" sz="2400" dirty="0">
                <a:latin typeface="Century Gothic" panose="020B0502020202020204" pitchFamily="34" charset="0"/>
              </a:rPr>
              <a:t>to runtime,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when </a:t>
            </a:r>
            <a:r>
              <a:rPr lang="en-US" sz="2400" i="1" dirty="0">
                <a:latin typeface="Century Gothic" panose="020B0502020202020204" pitchFamily="34" charset="0"/>
              </a:rPr>
              <a:t>large contiguous blocks of memory </a:t>
            </a:r>
            <a:r>
              <a:rPr lang="en-US" sz="2400" dirty="0">
                <a:latin typeface="Century Gothic" panose="020B0502020202020204" pitchFamily="34" charset="0"/>
              </a:rPr>
              <a:t>are required. </a:t>
            </a:r>
            <a:endParaRPr lang="en-US" sz="24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prefetching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If it is known that the memory will be accessed somewhere it is not resident, </a:t>
            </a:r>
            <a:r>
              <a:rPr lang="en-US" sz="2400" b="1" dirty="0">
                <a:latin typeface="Century Gothic" panose="020B0502020202020204" pitchFamily="34" charset="0"/>
              </a:rPr>
              <a:t>asynchronous prefetching </a:t>
            </a:r>
            <a:r>
              <a:rPr lang="en-US" sz="2400" dirty="0">
                <a:latin typeface="Century Gothic" panose="020B0502020202020204" pitchFamily="34" charset="0"/>
              </a:rPr>
              <a:t>can be used.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D0550E-28A8-4F60-A2CE-1FDA410A5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5439" y="2034719"/>
            <a:ext cx="9461120" cy="43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20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prefetching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This moves the memory in larger batches, and prevents page faulting.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D0550E-28A8-4F60-A2CE-1FDA410A5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5439" y="2034719"/>
            <a:ext cx="9461120" cy="43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15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prefetching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This moves the memory in larger batches, and prevents page faulting.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D0550E-28A8-4F60-A2CE-1FDA410A5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5439" y="2034719"/>
            <a:ext cx="9461120" cy="43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3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b="1" dirty="0">
                <a:latin typeface="Century Gothic" panose="020B0502020202020204" pitchFamily="34" charset="0"/>
              </a:rPr>
              <a:t>Performance tuning </a:t>
            </a:r>
            <a:r>
              <a:rPr lang="it-IT" sz="5400" b="1" dirty="0" err="1">
                <a:latin typeface="Century Gothic" panose="020B0502020202020204" pitchFamily="34" charset="0"/>
              </a:rPr>
              <a:t>using</a:t>
            </a:r>
            <a:r>
              <a:rPr lang="it-IT" sz="5400" b="1" dirty="0">
                <a:latin typeface="Century Gothic" panose="020B0502020202020204" pitchFamily="34" charset="0"/>
              </a:rPr>
              <a:t> </a:t>
            </a:r>
          </a:p>
          <a:p>
            <a:r>
              <a:rPr lang="it-IT" sz="5400" b="1" dirty="0">
                <a:latin typeface="Century Gothic" panose="020B0502020202020204" pitchFamily="34" charset="0"/>
              </a:rPr>
              <a:t>Streaming </a:t>
            </a:r>
            <a:r>
              <a:rPr lang="it-IT" sz="5400" b="1" dirty="0" err="1">
                <a:latin typeface="Century Gothic" panose="020B0502020202020204" pitchFamily="34" charset="0"/>
              </a:rPr>
              <a:t>Multiprocessors</a:t>
            </a:r>
            <a:endParaRPr lang="it-IT" sz="5400" b="1" dirty="0">
              <a:latin typeface="Century Gothic" panose="020B0502020202020204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16_page_faults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In </a:t>
            </a:r>
            <a:r>
              <a:rPr lang="it-IT" sz="2400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this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it-IT" sz="2400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exercise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it-IT" sz="2400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we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it-IT" sz="2400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will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explore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how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UM data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migration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behaves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under the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hood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.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The code contains two functions that fills a vector (of 33 million elements). One, </a:t>
            </a:r>
            <a:r>
              <a:rPr lang="en-US" sz="2400" dirty="0" err="1">
                <a:latin typeface="Consolas" panose="020B0609020204030204" pitchFamily="49" charset="0"/>
              </a:rPr>
              <a:t>hostFunction</a:t>
            </a:r>
            <a:r>
              <a:rPr lang="en-US" sz="2400" dirty="0">
                <a:latin typeface="Century Gothic" panose="020B0502020202020204" pitchFamily="34" charset="0"/>
              </a:rPr>
              <a:t>, does the work in the CPU, while </a:t>
            </a:r>
            <a:r>
              <a:rPr lang="en-US" sz="2400" dirty="0" err="1">
                <a:latin typeface="Consolas" panose="020B0609020204030204" pitchFamily="49" charset="0"/>
              </a:rPr>
              <a:t>deviceKernel</a:t>
            </a:r>
            <a:r>
              <a:rPr lang="en-US" sz="2400" dirty="0">
                <a:latin typeface="Century Gothic" panose="020B0502020202020204" pitchFamily="34" charset="0"/>
              </a:rPr>
              <a:t> works on the GPU. Currently, no function call is done.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Let’s see what happen in different scenarios.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will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use text output of 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nsys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--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stats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.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Answer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these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three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questions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for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each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scenario.</a:t>
            </a:r>
          </a:p>
          <a:p>
            <a:pPr marL="457200" indent="-457200">
              <a:buAutoNum type="arabicPeriod"/>
            </a:pP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I</a:t>
            </a:r>
            <a:r>
              <a:rPr lang="en-US" sz="2400" dirty="0">
                <a:latin typeface="Century Gothic" panose="020B0502020202020204" pitchFamily="34" charset="0"/>
              </a:rPr>
              <a:t>s there a </a:t>
            </a:r>
            <a:r>
              <a:rPr lang="en-US" sz="2400" b="1" i="1" dirty="0">
                <a:latin typeface="Century Gothic" panose="020B0502020202020204" pitchFamily="34" charset="0"/>
              </a:rPr>
              <a:t>CUDA Memory Operation Statistics </a:t>
            </a:r>
            <a:r>
              <a:rPr lang="en-US" sz="2400" dirty="0">
                <a:latin typeface="Century Gothic" panose="020B0502020202020204" pitchFamily="34" charset="0"/>
              </a:rPr>
              <a:t>section in the output?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If yes, does it indicate </a:t>
            </a:r>
            <a:r>
              <a:rPr lang="en-US" sz="2400" i="1" dirty="0">
                <a:latin typeface="Century Gothic" panose="020B0502020202020204" pitchFamily="34" charset="0"/>
              </a:rPr>
              <a:t>host to device (</a:t>
            </a:r>
            <a:r>
              <a:rPr lang="en-US" sz="2400" b="1" i="1" dirty="0" err="1">
                <a:latin typeface="Century Gothic" panose="020B0502020202020204" pitchFamily="34" charset="0"/>
              </a:rPr>
              <a:t>HtoD</a:t>
            </a:r>
            <a:r>
              <a:rPr lang="en-US" sz="2400" i="1" dirty="0">
                <a:latin typeface="Century Gothic" panose="020B0502020202020204" pitchFamily="34" charset="0"/>
              </a:rPr>
              <a:t>) </a:t>
            </a:r>
            <a:r>
              <a:rPr lang="en-US" sz="2400" dirty="0">
                <a:latin typeface="Century Gothic" panose="020B0502020202020204" pitchFamily="34" charset="0"/>
              </a:rPr>
              <a:t>or </a:t>
            </a:r>
            <a:r>
              <a:rPr lang="en-US" sz="2400" i="1" dirty="0">
                <a:latin typeface="Century Gothic" panose="020B0502020202020204" pitchFamily="34" charset="0"/>
              </a:rPr>
              <a:t>device to host (</a:t>
            </a:r>
            <a:r>
              <a:rPr lang="en-US" sz="2400" b="1" i="1" dirty="0" err="1">
                <a:latin typeface="Century Gothic" panose="020B0502020202020204" pitchFamily="34" charset="0"/>
              </a:rPr>
              <a:t>DtoH</a:t>
            </a:r>
            <a:r>
              <a:rPr lang="en-US" sz="2400" i="1" dirty="0">
                <a:latin typeface="Century Gothic" panose="020B0502020202020204" pitchFamily="34" charset="0"/>
              </a:rPr>
              <a:t>) </a:t>
            </a:r>
            <a:r>
              <a:rPr lang="en-US" sz="2400" dirty="0">
                <a:latin typeface="Century Gothic" panose="020B0502020202020204" pitchFamily="34" charset="0"/>
              </a:rPr>
              <a:t>migrations?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If there are migrations, how </a:t>
            </a:r>
            <a:r>
              <a:rPr lang="en-US" sz="2400" b="1" dirty="0">
                <a:latin typeface="Century Gothic" panose="020B0502020202020204" pitchFamily="34" charset="0"/>
              </a:rPr>
              <a:t>many </a:t>
            </a:r>
            <a:r>
              <a:rPr lang="en-US" sz="2400" b="1" i="1" dirty="0">
                <a:latin typeface="Century Gothic" panose="020B0502020202020204" pitchFamily="34" charset="0"/>
              </a:rPr>
              <a:t>Operations </a:t>
            </a:r>
            <a:r>
              <a:rPr lang="en-US" sz="2400" dirty="0">
                <a:latin typeface="Century Gothic" panose="020B0502020202020204" pitchFamily="34" charset="0"/>
              </a:rPr>
              <a:t>there were? (many operations = on-demand page faulting)</a:t>
            </a:r>
          </a:p>
        </p:txBody>
      </p:sp>
    </p:spTree>
    <p:extLst>
      <p:ext uri="{BB962C8B-B14F-4D97-AF65-F5344CB8AC3E}">
        <p14:creationId xmlns:p14="http://schemas.microsoft.com/office/powerpoint/2010/main" val="3502585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16_page_faults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The </a:t>
            </a:r>
            <a:r>
              <a:rPr lang="it-IT" sz="2400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scenarios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to </a:t>
            </a:r>
            <a:r>
              <a:rPr lang="it-IT" sz="2400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analyze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are the following</a:t>
            </a:r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Only </a:t>
            </a:r>
            <a:r>
              <a:rPr lang="en-US" sz="2400" dirty="0" err="1">
                <a:latin typeface="Consolas" panose="020B0609020204030204" pitchFamily="49" charset="0"/>
              </a:rPr>
              <a:t>hostFunction</a:t>
            </a:r>
            <a:r>
              <a:rPr lang="en-US" sz="2400" dirty="0">
                <a:latin typeface="Century Gothic" panose="020B0502020202020204" pitchFamily="34" charset="0"/>
              </a:rPr>
              <a:t> is called.</a:t>
            </a:r>
          </a:p>
          <a:p>
            <a:pPr marL="457200" indent="-457200"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Only </a:t>
            </a:r>
            <a:r>
              <a:rPr lang="en-US" sz="2400" dirty="0" err="1">
                <a:latin typeface="Consolas" panose="020B0609020204030204" pitchFamily="49" charset="0"/>
              </a:rPr>
              <a:t>deviceKernel</a:t>
            </a:r>
            <a:r>
              <a:rPr lang="en-US" sz="2400" dirty="0">
                <a:latin typeface="Century Gothic" panose="020B0502020202020204" pitchFamily="34" charset="0"/>
              </a:rPr>
              <a:t> is called.</a:t>
            </a:r>
          </a:p>
          <a:p>
            <a:pPr marL="457200" indent="-457200"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Access UM first from the host and then from the GPU.</a:t>
            </a:r>
          </a:p>
          <a:p>
            <a:pPr marL="457200" indent="-457200"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Access UM first from the device and then from the CPU.</a:t>
            </a:r>
          </a:p>
          <a:p>
            <a:pPr marL="457200" indent="-457200"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365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16_page_faults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The </a:t>
            </a:r>
            <a:r>
              <a:rPr lang="it-IT" sz="2400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scenarios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to </a:t>
            </a:r>
            <a:r>
              <a:rPr lang="it-IT" sz="2400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analyze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are the following</a:t>
            </a:r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Only </a:t>
            </a:r>
            <a:r>
              <a:rPr lang="en-US" sz="2400" dirty="0" err="1">
                <a:latin typeface="Consolas" panose="020B0609020204030204" pitchFamily="49" charset="0"/>
              </a:rPr>
              <a:t>hostFunction</a:t>
            </a:r>
            <a:r>
              <a:rPr lang="en-US" sz="2400" dirty="0">
                <a:latin typeface="Century Gothic" panose="020B0502020202020204" pitchFamily="34" charset="0"/>
              </a:rPr>
              <a:t> is called.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144BBC"/>
                </a:solidFill>
                <a:latin typeface="Century Gothic" panose="020B0502020202020204" pitchFamily="34" charset="0"/>
              </a:rPr>
              <a:t>No </a:t>
            </a:r>
            <a:r>
              <a:rPr lang="en-US" sz="2400" i="1" dirty="0">
                <a:solidFill>
                  <a:srgbClr val="144BBC"/>
                </a:solidFill>
                <a:latin typeface="Century Gothic" panose="020B0502020202020204" pitchFamily="34" charset="0"/>
              </a:rPr>
              <a:t>CUDA Memory Operation Statistics </a:t>
            </a:r>
            <a:r>
              <a:rPr lang="en-US" sz="2400" dirty="0">
                <a:solidFill>
                  <a:srgbClr val="144BBC"/>
                </a:solidFill>
                <a:latin typeface="Century Gothic" panose="020B0502020202020204" pitchFamily="34" charset="0"/>
              </a:rPr>
              <a:t>section.</a:t>
            </a:r>
          </a:p>
          <a:p>
            <a:pPr marL="457200" indent="-457200"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Century Gothic" panose="020B0502020202020204" pitchFamily="34" charset="0"/>
              </a:rPr>
              <a:t>Only </a:t>
            </a:r>
            <a:r>
              <a:rPr lang="en-US" sz="2400" dirty="0" err="1">
                <a:latin typeface="Consolas" panose="020B0609020204030204" pitchFamily="49" charset="0"/>
              </a:rPr>
              <a:t>deviceKernel</a:t>
            </a:r>
            <a:r>
              <a:rPr lang="en-US" sz="2400" dirty="0">
                <a:latin typeface="Century Gothic" panose="020B0502020202020204" pitchFamily="34" charset="0"/>
              </a:rPr>
              <a:t> is called.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>
                <a:solidFill>
                  <a:srgbClr val="144BBC"/>
                </a:solidFill>
                <a:latin typeface="Century Gothic" panose="020B0502020202020204" pitchFamily="34" charset="0"/>
              </a:rPr>
              <a:t>No </a:t>
            </a:r>
            <a:r>
              <a:rPr lang="en-US" sz="2400" i="1" dirty="0">
                <a:solidFill>
                  <a:srgbClr val="144BBC"/>
                </a:solidFill>
                <a:latin typeface="Century Gothic" panose="020B0502020202020204" pitchFamily="34" charset="0"/>
              </a:rPr>
              <a:t>CUDA Memory Operation Statistics </a:t>
            </a:r>
            <a:r>
              <a:rPr lang="en-US" sz="2400" dirty="0">
                <a:solidFill>
                  <a:srgbClr val="144BBC"/>
                </a:solidFill>
                <a:latin typeface="Century Gothic" panose="020B0502020202020204" pitchFamily="34" charset="0"/>
              </a:rPr>
              <a:t>section.</a:t>
            </a:r>
          </a:p>
          <a:p>
            <a:pPr marL="457200" indent="-457200"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Century Gothic" panose="020B0502020202020204" pitchFamily="34" charset="0"/>
              </a:rPr>
              <a:t>Access UM first from the host and then from the GPU.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144BBC"/>
                </a:solidFill>
                <a:latin typeface="Century Gothic" panose="020B0502020202020204" pitchFamily="34" charset="0"/>
              </a:rPr>
              <a:t>598 </a:t>
            </a:r>
            <a:r>
              <a:rPr lang="en-US" sz="2400" dirty="0" err="1">
                <a:solidFill>
                  <a:srgbClr val="144BBC"/>
                </a:solidFill>
                <a:latin typeface="Century Gothic" panose="020B0502020202020204" pitchFamily="34" charset="0"/>
              </a:rPr>
              <a:t>HtoD</a:t>
            </a:r>
            <a:r>
              <a:rPr lang="en-US" sz="2400" dirty="0">
                <a:solidFill>
                  <a:srgbClr val="144BBC"/>
                </a:solidFill>
                <a:latin typeface="Century Gothic" panose="020B0502020202020204" pitchFamily="34" charset="0"/>
              </a:rPr>
              <a:t> operations.</a:t>
            </a:r>
          </a:p>
          <a:p>
            <a:pPr marL="457200" indent="-457200"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latin typeface="Century Gothic" panose="020B0502020202020204" pitchFamily="34" charset="0"/>
              </a:rPr>
              <a:t>Access UM first from the device and then from the CPU.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144BBC"/>
                </a:solidFill>
                <a:latin typeface="Century Gothic" panose="020B0502020202020204" pitchFamily="34" charset="0"/>
              </a:rPr>
              <a:t>640 </a:t>
            </a:r>
            <a:r>
              <a:rPr lang="en-US" sz="2400" dirty="0" err="1">
                <a:solidFill>
                  <a:srgbClr val="144BBC"/>
                </a:solidFill>
                <a:latin typeface="Century Gothic" panose="020B0502020202020204" pitchFamily="34" charset="0"/>
              </a:rPr>
              <a:t>DtoH</a:t>
            </a:r>
            <a:r>
              <a:rPr lang="en-US" sz="2400" dirty="0">
                <a:solidFill>
                  <a:srgbClr val="144BBC"/>
                </a:solidFill>
                <a:latin typeface="Century Gothic" panose="020B0502020202020204" pitchFamily="34" charset="0"/>
              </a:rPr>
              <a:t> operations.</a:t>
            </a:r>
          </a:p>
          <a:p>
            <a:pPr marL="457200" indent="-457200">
              <a:buAutoNum type="arabicPeriod" startAt="4"/>
            </a:pPr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9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17_init_vector_kernel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In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this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exercise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you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will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refactor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the routine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that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initializes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vectors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to be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added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to be a CUDA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parallel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kernel,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instead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of CPU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function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Profile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your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solution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with 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nsys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 --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stats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Try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to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answer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the following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question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before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collection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data from the profiler.</a:t>
            </a:r>
          </a:p>
          <a:p>
            <a:endParaRPr lang="it-IT" sz="2400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endParaRPr lang="it-IT" sz="2400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457200" indent="-457200">
              <a:buAutoNum type="arabicPeriod"/>
            </a:pP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How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will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the UM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memory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migration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behavior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change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?</a:t>
            </a:r>
          </a:p>
          <a:p>
            <a:endParaRPr lang="it-IT" sz="2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2.   Will the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runtime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of </a:t>
            </a:r>
            <a:r>
              <a:rPr lang="it-IT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addVectorsInto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change</a:t>
            </a:r>
            <a:r>
              <a:rPr lang="it-IT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?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01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3137157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b="1" dirty="0" err="1">
                <a:latin typeface="Century Gothic" panose="020B0502020202020204" pitchFamily="34" charset="0"/>
              </a:rPr>
              <a:t>Asynchronous</a:t>
            </a:r>
            <a:r>
              <a:rPr lang="it-IT" sz="5400" b="1" dirty="0">
                <a:latin typeface="Century Gothic" panose="020B0502020202020204" pitchFamily="34" charset="0"/>
              </a:rPr>
              <a:t> Memory </a:t>
            </a:r>
          </a:p>
          <a:p>
            <a:r>
              <a:rPr lang="it-IT" sz="5400" b="1" dirty="0" err="1">
                <a:latin typeface="Century Gothic" panose="020B0502020202020204" pitchFamily="34" charset="0"/>
              </a:rPr>
              <a:t>Prefetching</a:t>
            </a:r>
            <a:endParaRPr lang="it-IT" sz="5400" dirty="0">
              <a:latin typeface="Century Gothic" panose="020B0502020202020204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1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4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Asynchronous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Prefetching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sum up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Asynchronous memory prefetching allows to </a:t>
            </a:r>
            <a:r>
              <a:rPr lang="en-US" sz="2400" b="1" dirty="0">
                <a:latin typeface="Century Gothic" panose="020B0502020202020204" pitchFamily="34" charset="0"/>
              </a:rPr>
              <a:t>asynchronously migrate unified memory to any CPU or GPU device in the system</a:t>
            </a:r>
            <a:r>
              <a:rPr lang="en-US" sz="2400" dirty="0">
                <a:latin typeface="Century Gothic" panose="020B0502020202020204" pitchFamily="34" charset="0"/>
              </a:rPr>
              <a:t>, explicitly, but in the background, before they are needed by application code itself.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Increase of GPU kernels and CPU function performance thanks to </a:t>
            </a:r>
            <a:r>
              <a:rPr lang="en-US" sz="2400" b="1" dirty="0">
                <a:latin typeface="Century Gothic" panose="020B0502020202020204" pitchFamily="34" charset="0"/>
              </a:rPr>
              <a:t>reduced page fault and on-demand data migration overhead.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Data </a:t>
            </a:r>
            <a:r>
              <a:rPr lang="en-US" sz="2400" dirty="0">
                <a:latin typeface="Century Gothic" panose="020B0502020202020204" pitchFamily="34" charset="0"/>
              </a:rPr>
              <a:t>tends to be migrated </a:t>
            </a:r>
            <a:r>
              <a:rPr lang="en-US" sz="2400" b="1" dirty="0">
                <a:latin typeface="Century Gothic" panose="020B0502020202020204" pitchFamily="34" charset="0"/>
              </a:rPr>
              <a:t>in larger chunks, </a:t>
            </a:r>
            <a:r>
              <a:rPr lang="en-US" sz="2400" dirty="0">
                <a:latin typeface="Century Gothic" panose="020B0502020202020204" pitchFamily="34" charset="0"/>
              </a:rPr>
              <a:t>so fewer trips are needed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Can be used when data access needs are known before runtime, and when data access patterns are not sparse.</a:t>
            </a:r>
          </a:p>
        </p:txBody>
      </p:sp>
    </p:spTree>
    <p:extLst>
      <p:ext uri="{BB962C8B-B14F-4D97-AF65-F5344CB8AC3E}">
        <p14:creationId xmlns:p14="http://schemas.microsoft.com/office/powerpoint/2010/main" val="1574420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4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Asynchronous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Memory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Prefetching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how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69169" y="1094061"/>
            <a:ext cx="10352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CUDA uses </a:t>
            </a:r>
            <a:r>
              <a:rPr lang="en-US" sz="2400" dirty="0" err="1">
                <a:latin typeface="Consolas" panose="020B0609020204030204" pitchFamily="49" charset="0"/>
              </a:rPr>
              <a:t>cudaMemPrefetchAsync</a:t>
            </a:r>
            <a:r>
              <a:rPr lang="en-US" sz="2400" dirty="0">
                <a:latin typeface="Century Gothic" panose="020B0502020202020204" pitchFamily="34" charset="0"/>
              </a:rPr>
              <a:t> function to asynchronously prefetching managed memory to either a GPU device or the CPU easily. </a:t>
            </a:r>
            <a:endParaRPr lang="it-IT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5DDBDC-A5F1-40D3-98C3-3579E6D8CE50}"/>
              </a:ext>
            </a:extLst>
          </p:cNvPr>
          <p:cNvSpPr txBox="1"/>
          <p:nvPr/>
        </p:nvSpPr>
        <p:spPr>
          <a:xfrm>
            <a:off x="919889" y="2927262"/>
            <a:ext cx="1035222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it-IT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sz="2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cudaGetDevice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it-IT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                                </a:t>
            </a:r>
            <a:b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it-IT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cudaMemPrefetchAsync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pointerToSomeUMData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size, </a:t>
            </a:r>
            <a:r>
              <a:rPr lang="it-IT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    </a:t>
            </a:r>
          </a:p>
          <a:p>
            <a:endParaRPr lang="it-IT" sz="22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2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cudaMemPrefetchAsync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pointerToSomeUMData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size, </a:t>
            </a:r>
            <a:r>
              <a:rPr lang="it-IT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cudaCpuDeviceId</a:t>
            </a:r>
            <a:r>
              <a:rPr lang="it-IT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BD0585-28F1-48A3-929F-1C520A3CD6C3}"/>
              </a:ext>
            </a:extLst>
          </p:cNvPr>
          <p:cNvSpPr txBox="1"/>
          <p:nvPr/>
        </p:nvSpPr>
        <p:spPr>
          <a:xfrm>
            <a:off x="8195310" y="3154995"/>
            <a:ext cx="2663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prefetch to GPU</a:t>
            </a:r>
            <a:endParaRPr lang="it-IT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5ED441-DE90-4A9F-97DD-13483FDF3EFE}"/>
              </a:ext>
            </a:extLst>
          </p:cNvPr>
          <p:cNvSpPr txBox="1"/>
          <p:nvPr/>
        </p:nvSpPr>
        <p:spPr>
          <a:xfrm>
            <a:off x="5467963" y="6080760"/>
            <a:ext cx="2739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prefetch to host</a:t>
            </a:r>
            <a:endParaRPr lang="it-IT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38CA4C-2D51-4307-BF4D-2E9A00EB492A}"/>
              </a:ext>
            </a:extLst>
          </p:cNvPr>
          <p:cNvSpPr txBox="1"/>
          <p:nvPr/>
        </p:nvSpPr>
        <p:spPr>
          <a:xfrm>
            <a:off x="9044488" y="6212078"/>
            <a:ext cx="2511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built-in variable</a:t>
            </a:r>
            <a:endParaRPr lang="it-IT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FD22180-98C3-410E-BE7F-9AF97DA429E3}"/>
              </a:ext>
            </a:extLst>
          </p:cNvPr>
          <p:cNvSpPr/>
          <p:nvPr/>
        </p:nvSpPr>
        <p:spPr>
          <a:xfrm>
            <a:off x="792029" y="4274820"/>
            <a:ext cx="9449251" cy="514350"/>
          </a:xfrm>
          <a:prstGeom prst="rect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A388072-E97F-46F4-9CF8-EE4F7877213F}"/>
              </a:ext>
            </a:extLst>
          </p:cNvPr>
          <p:cNvSpPr/>
          <p:nvPr/>
        </p:nvSpPr>
        <p:spPr>
          <a:xfrm>
            <a:off x="769169" y="4982102"/>
            <a:ext cx="10502941" cy="514350"/>
          </a:xfrm>
          <a:prstGeom prst="rect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73F7A9EC-9F99-4A8E-832D-5F3DD434BA5C}"/>
              </a:ext>
            </a:extLst>
          </p:cNvPr>
          <p:cNvCxnSpPr>
            <a:cxnSpLocks/>
          </p:cNvCxnSpPr>
          <p:nvPr/>
        </p:nvCxnSpPr>
        <p:spPr>
          <a:xfrm flipH="1">
            <a:off x="8709661" y="3616660"/>
            <a:ext cx="817244" cy="61498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C83588B-39EC-4BB3-817B-9955D580E954}"/>
              </a:ext>
            </a:extLst>
          </p:cNvPr>
          <p:cNvCxnSpPr>
            <a:cxnSpLocks/>
          </p:cNvCxnSpPr>
          <p:nvPr/>
        </p:nvCxnSpPr>
        <p:spPr>
          <a:xfrm flipH="1" flipV="1">
            <a:off x="5536657" y="5530351"/>
            <a:ext cx="817244" cy="58430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135954EB-2A57-4BD3-B699-DCFEED61E512}"/>
              </a:ext>
            </a:extLst>
          </p:cNvPr>
          <p:cNvSpPr/>
          <p:nvPr/>
        </p:nvSpPr>
        <p:spPr>
          <a:xfrm>
            <a:off x="8324399" y="5042946"/>
            <a:ext cx="2694121" cy="392662"/>
          </a:xfrm>
          <a:prstGeom prst="rect">
            <a:avLst/>
          </a:prstGeom>
          <a:noFill/>
          <a:ln w="57150">
            <a:solidFill>
              <a:srgbClr val="144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FBA261A-F589-455A-9D87-B91E2C8C247F}"/>
              </a:ext>
            </a:extLst>
          </p:cNvPr>
          <p:cNvCxnSpPr>
            <a:cxnSpLocks/>
          </p:cNvCxnSpPr>
          <p:nvPr/>
        </p:nvCxnSpPr>
        <p:spPr>
          <a:xfrm flipH="1" flipV="1">
            <a:off x="9526906" y="5473476"/>
            <a:ext cx="497204" cy="738602"/>
          </a:xfrm>
          <a:prstGeom prst="straightConnector1">
            <a:avLst/>
          </a:prstGeom>
          <a:ln w="57150">
            <a:solidFill>
              <a:srgbClr val="144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61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4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18_vector_add_prefetch.cu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03802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Now, our vector add application initializes vectors and sum 2 of them with CUDA kernels.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To further understand memory migration and page-faulting, try these three scenarios. Make hypotheses on UM behavior/page-faulting and initialization kernel runtime.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What happens when you </a:t>
            </a:r>
            <a:r>
              <a:rPr lang="en-US" sz="2400" b="1" dirty="0">
                <a:latin typeface="Century Gothic" panose="020B0502020202020204" pitchFamily="34" charset="0"/>
              </a:rPr>
              <a:t>prefetch one of the initialized vectors </a:t>
            </a:r>
            <a:r>
              <a:rPr lang="en-US" sz="2400" dirty="0">
                <a:latin typeface="Century Gothic" panose="020B0502020202020204" pitchFamily="34" charset="0"/>
              </a:rPr>
              <a:t>to the device?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What happens when you </a:t>
            </a:r>
            <a:r>
              <a:rPr lang="en-US" sz="2400" b="1" dirty="0">
                <a:latin typeface="Century Gothic" panose="020B0502020202020204" pitchFamily="34" charset="0"/>
              </a:rPr>
              <a:t>prefetch two of the initialized vectors </a:t>
            </a:r>
            <a:r>
              <a:rPr lang="en-US" sz="2400" dirty="0">
                <a:latin typeface="Century Gothic" panose="020B0502020202020204" pitchFamily="34" charset="0"/>
              </a:rPr>
              <a:t>to the device?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What happens when you </a:t>
            </a:r>
            <a:r>
              <a:rPr lang="en-US" sz="2400" b="1" dirty="0">
                <a:latin typeface="Century Gothic" panose="020B0502020202020204" pitchFamily="34" charset="0"/>
              </a:rPr>
              <a:t>prefetch all three of the initialized vectors </a:t>
            </a:r>
            <a:r>
              <a:rPr lang="en-US" sz="2400" dirty="0">
                <a:latin typeface="Century Gothic" panose="020B0502020202020204" pitchFamily="34" charset="0"/>
              </a:rPr>
              <a:t>to the device?</a:t>
            </a:r>
          </a:p>
          <a:p>
            <a:pPr marL="457200" indent="-457200">
              <a:buAutoNum type="arabicPeriod"/>
            </a:pPr>
            <a:r>
              <a:rPr lang="en-US" sz="2400" b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What hap</a:t>
            </a:r>
            <a:r>
              <a:rPr 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pens when you prefetch all three initialized vectors to the device and </a:t>
            </a:r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prefetch also back to the CPU </a:t>
            </a:r>
            <a:r>
              <a:rPr 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before correctness </a:t>
            </a:r>
            <a:r>
              <a:rPr lang="en-US" sz="2400">
                <a:solidFill>
                  <a:srgbClr val="000000"/>
                </a:solidFill>
                <a:latin typeface="Century Gothic" panose="020B0502020202020204" pitchFamily="34" charset="0"/>
              </a:rPr>
              <a:t>check?</a:t>
            </a:r>
            <a:endParaRPr lang="en-US" sz="2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29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94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Exercise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: 18_vector_add_prefetch.cu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0380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Now, our vector add application initializes vectors and sum 2 of them with CUDA kernels.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To further understand memory migration and page-faulting, try these three scenarios. Make hypotheses on UM behavior/page-faulting and initialization kernel runtime.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What happens when you </a:t>
            </a:r>
            <a:r>
              <a:rPr lang="en-US" sz="2400" b="1" dirty="0">
                <a:latin typeface="Century Gothic" panose="020B0502020202020204" pitchFamily="34" charset="0"/>
              </a:rPr>
              <a:t>prefetch one of the initialized vectors </a:t>
            </a:r>
            <a:r>
              <a:rPr lang="en-US" sz="2400" dirty="0">
                <a:latin typeface="Century Gothic" panose="020B0502020202020204" pitchFamily="34" charset="0"/>
              </a:rPr>
              <a:t>to the device?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What happens when you </a:t>
            </a:r>
            <a:r>
              <a:rPr lang="en-US" sz="2400" b="1" dirty="0">
                <a:latin typeface="Century Gothic" panose="020B0502020202020204" pitchFamily="34" charset="0"/>
              </a:rPr>
              <a:t>prefetch two of the initialized vectors </a:t>
            </a:r>
            <a:r>
              <a:rPr lang="en-US" sz="2400" dirty="0">
                <a:latin typeface="Century Gothic" panose="020B0502020202020204" pitchFamily="34" charset="0"/>
              </a:rPr>
              <a:t>to the device?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What happens when you </a:t>
            </a:r>
            <a:r>
              <a:rPr lang="en-US" sz="2400" b="1" dirty="0">
                <a:latin typeface="Century Gothic" panose="020B0502020202020204" pitchFamily="34" charset="0"/>
              </a:rPr>
              <a:t>prefetch all three of the initialized vectors </a:t>
            </a:r>
            <a:r>
              <a:rPr lang="en-US" sz="2400" dirty="0">
                <a:latin typeface="Century Gothic" panose="020B0502020202020204" pitchFamily="34" charset="0"/>
              </a:rPr>
              <a:t>to the device?</a:t>
            </a:r>
          </a:p>
          <a:p>
            <a:pPr marL="457200" indent="-457200">
              <a:buAutoNum type="arabicPeriod"/>
            </a:pPr>
            <a:r>
              <a:rPr lang="en-US" sz="2400" b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What hap</a:t>
            </a:r>
            <a:r>
              <a:rPr 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pens when you prefetch all three initialized vectors to the device and </a:t>
            </a:r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prefetch also back to the CPU </a:t>
            </a:r>
            <a:r>
              <a:rPr 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before correctness check?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Results</a:t>
            </a:r>
            <a:r>
              <a:rPr 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: fewer larger memory transfers &amp; decreased kernel execution time</a:t>
            </a:r>
            <a:endParaRPr lang="it-IT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50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Optimization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through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GPU hardware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understanding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GPU hardware specific feature can promote optimization, in particular processing units called </a:t>
            </a:r>
            <a:r>
              <a:rPr lang="en-US" sz="2400" b="1" dirty="0">
                <a:latin typeface="Century Gothic" panose="020B0502020202020204" pitchFamily="34" charset="0"/>
              </a:rPr>
              <a:t>Streaming Multiprocessors </a:t>
            </a:r>
            <a:r>
              <a:rPr lang="en-US" sz="2400" dirty="0">
                <a:latin typeface="Century Gothic" panose="020B0502020202020204" pitchFamily="34" charset="0"/>
              </a:rPr>
              <a:t>(</a:t>
            </a:r>
            <a:r>
              <a:rPr lang="en-US" sz="2400" b="1" dirty="0">
                <a:latin typeface="Century Gothic" panose="020B0502020202020204" pitchFamily="34" charset="0"/>
              </a:rPr>
              <a:t>SMs</a:t>
            </a:r>
            <a:r>
              <a:rPr lang="en-US" sz="2400" dirty="0">
                <a:latin typeface="Century Gothic" panose="020B050202020202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During kernel execution, </a:t>
            </a:r>
            <a:r>
              <a:rPr lang="en-US" sz="2400" b="1" dirty="0">
                <a:latin typeface="Century Gothic" panose="020B0502020202020204" pitchFamily="34" charset="0"/>
              </a:rPr>
              <a:t>blocks of threads</a:t>
            </a:r>
            <a:r>
              <a:rPr lang="en-US" sz="2400" dirty="0">
                <a:latin typeface="Century Gothic" panose="020B0502020202020204" pitchFamily="34" charset="0"/>
              </a:rPr>
              <a:t> are given to </a:t>
            </a:r>
            <a:r>
              <a:rPr lang="en-US" sz="2400" b="1" dirty="0">
                <a:latin typeface="Century Gothic" panose="020B0502020202020204" pitchFamily="34" charset="0"/>
              </a:rPr>
              <a:t>SMs</a:t>
            </a:r>
            <a:r>
              <a:rPr lang="en-US" sz="2400" dirty="0">
                <a:latin typeface="Century Gothic" panose="020B0502020202020204" pitchFamily="34" charset="0"/>
              </a:rPr>
              <a:t> to execute.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Performance gains can often be had by choosing a grid size that has a </a:t>
            </a:r>
            <a:r>
              <a:rPr lang="en-US" sz="2400" b="1" dirty="0">
                <a:latin typeface="Century Gothic" panose="020B0502020202020204" pitchFamily="34" charset="0"/>
              </a:rPr>
              <a:t>number of blocks that is a multiple of the number of SMs on a given GPU.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SMs create, manage, schedule, and execute groupings of 32 threads from within a block called </a:t>
            </a:r>
            <a:r>
              <a:rPr lang="en-US" sz="2400" b="1" dirty="0">
                <a:latin typeface="Century Gothic" panose="020B0502020202020204" pitchFamily="34" charset="0"/>
              </a:rPr>
              <a:t>warps</a:t>
            </a:r>
            <a:r>
              <a:rPr lang="en-US" sz="2400" dirty="0">
                <a:latin typeface="Century Gothic" panose="020B0502020202020204" pitchFamily="34" charset="0"/>
              </a:rPr>
              <a:t>. Performance gains can also be had by choosing a block size that has a number of threads that is a </a:t>
            </a:r>
            <a:r>
              <a:rPr lang="en-US" sz="2400" b="1" dirty="0">
                <a:latin typeface="Century Gothic" panose="020B0502020202020204" pitchFamily="34" charset="0"/>
              </a:rPr>
              <a:t>multiple of 32.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Use a </a:t>
            </a:r>
            <a:r>
              <a:rPr lang="en-US" sz="2400" b="1" dirty="0">
                <a:latin typeface="Century Gothic" panose="020B0502020202020204" pitchFamily="34" charset="0"/>
              </a:rPr>
              <a:t>profiler</a:t>
            </a:r>
            <a:r>
              <a:rPr lang="en-US" sz="2400" dirty="0"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latin typeface="Consolas" panose="020B0609020204030204" pitchFamily="49" charset="0"/>
              </a:rPr>
              <a:t>nsys</a:t>
            </a:r>
            <a:r>
              <a:rPr lang="en-US" sz="2400" dirty="0">
                <a:latin typeface="Consolas" panose="020B0609020204030204" pitchFamily="49" charset="0"/>
              </a:rPr>
              <a:t> profile --stats=true -f</a:t>
            </a:r>
            <a:r>
              <a:rPr lang="en-US" sz="2400" dirty="0">
                <a:latin typeface="Century Gothic" panose="020B0502020202020204" pitchFamily="34" charset="0"/>
              </a:rPr>
              <a:t>) to generate summary statistics and keep track of performance gain.</a:t>
            </a:r>
          </a:p>
        </p:txBody>
      </p:sp>
    </p:spTree>
    <p:extLst>
      <p:ext uri="{BB962C8B-B14F-4D97-AF65-F5344CB8AC3E}">
        <p14:creationId xmlns:p14="http://schemas.microsoft.com/office/powerpoint/2010/main" val="296723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227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607942" cy="4811486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Previous editions of this school at CINECA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Oakridge National Laboratory’s “Introduction to CUDA C++”: 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https://www.olcf.ornl.gov/calendar/introduction-to-cuda-c/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NVIDIA DL Institute Online Course: </a:t>
            </a:r>
            <a:r>
              <a:rPr lang="en-US" b="1" dirty="0">
                <a:latin typeface="Century Gothic" panose="020B0502020202020204" pitchFamily="34" charset="0"/>
              </a:rPr>
              <a:t>main source of exercises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  <a:hlinkClick r:id="rId4"/>
              </a:rPr>
              <a:t>www.computerhope.com/jargon/p/pagefaul.htm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blogs.nvidia.com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Wikipedia</a:t>
            </a:r>
          </a:p>
          <a:p>
            <a:pPr>
              <a:spcBef>
                <a:spcPct val="50000"/>
              </a:spcBef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40777" y="38196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accent1"/>
                </a:solidFill>
                <a:latin typeface="Century Gothic" panose="020B0502020202020204" pitchFamily="34" charset="0"/>
              </a:rPr>
              <a:t>References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 descr="Certificates – NVIDIA">
            <a:extLst>
              <a:ext uri="{FF2B5EF4-FFF2-40B4-BE49-F238E27FC236}">
                <a16:creationId xmlns:a16="http://schemas.microsoft.com/office/drawing/2014/main" id="{57B61774-9DEA-4F00-9E0C-E913706EB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33" y="4918199"/>
            <a:ext cx="2917636" cy="123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74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E258881-853E-7D46-91DC-220907FAF81F}"/>
              </a:ext>
            </a:extLst>
          </p:cNvPr>
          <p:cNvSpPr/>
          <p:nvPr/>
        </p:nvSpPr>
        <p:spPr>
          <a:xfrm>
            <a:off x="0" y="0"/>
            <a:ext cx="12195326" cy="685800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Google Shape;164;p25">
            <a:extLst>
              <a:ext uri="{FF2B5EF4-FFF2-40B4-BE49-F238E27FC236}">
                <a16:creationId xmlns:a16="http://schemas.microsoft.com/office/drawing/2014/main" id="{CC522E92-F3BB-2549-A070-E7AD9DEBC5B2}"/>
              </a:ext>
            </a:extLst>
          </p:cNvPr>
          <p:cNvSpPr txBox="1"/>
          <p:nvPr/>
        </p:nvSpPr>
        <p:spPr>
          <a:xfrm>
            <a:off x="-1" y="2912720"/>
            <a:ext cx="12192000" cy="23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sz="6600" dirty="0"/>
          </a:p>
        </p:txBody>
      </p:sp>
      <p:sp>
        <p:nvSpPr>
          <p:cNvPr id="4" name="Google Shape;167;p25">
            <a:extLst>
              <a:ext uri="{FF2B5EF4-FFF2-40B4-BE49-F238E27FC236}">
                <a16:creationId xmlns:a16="http://schemas.microsoft.com/office/drawing/2014/main" id="{B73DBDA1-44C5-1C4D-8F17-B678DAB17760}"/>
              </a:ext>
            </a:extLst>
          </p:cNvPr>
          <p:cNvSpPr txBox="1"/>
          <p:nvPr/>
        </p:nvSpPr>
        <p:spPr>
          <a:xfrm>
            <a:off x="3703795" y="4785952"/>
            <a:ext cx="4784408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it-IT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Lara Querciagrossa</a:t>
            </a:r>
            <a:endParaRPr lang="it-IT" sz="28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l.querciagrossa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685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nsys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profiler output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816716-994C-4CF5-9B60-AEF6D03F4330}"/>
              </a:ext>
            </a:extLst>
          </p:cNvPr>
          <p:cNvSpPr txBox="1"/>
          <p:nvPr/>
        </p:nvSpPr>
        <p:spPr>
          <a:xfrm>
            <a:off x="792029" y="1094061"/>
            <a:ext cx="1123233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</a:rPr>
              <a:t>nsys</a:t>
            </a:r>
            <a:r>
              <a:rPr lang="en-US" sz="2400" dirty="0">
                <a:latin typeface="Century Gothic" panose="020B0502020202020204" pitchFamily="34" charset="0"/>
              </a:rPr>
              <a:t> profile will generate a </a:t>
            </a:r>
            <a:r>
              <a:rPr lang="en-US" sz="2400" dirty="0" err="1">
                <a:latin typeface="Consolas" panose="020B0609020204030204" pitchFamily="49" charset="0"/>
              </a:rPr>
              <a:t>qdrep</a:t>
            </a:r>
            <a:r>
              <a:rPr lang="en-US" sz="2400" dirty="0">
                <a:latin typeface="Century Gothic" panose="020B0502020202020204" pitchFamily="34" charset="0"/>
              </a:rPr>
              <a:t> report file which can be used in a variety of manners. We use the </a:t>
            </a:r>
            <a:r>
              <a:rPr lang="en-US" sz="2400" dirty="0">
                <a:latin typeface="Consolas" panose="020B0609020204030204" pitchFamily="49" charset="0"/>
              </a:rPr>
              <a:t>--stats=true</a:t>
            </a:r>
            <a:r>
              <a:rPr lang="en-US" sz="2400" dirty="0">
                <a:latin typeface="Century Gothic" panose="020B0502020202020204" pitchFamily="34" charset="0"/>
              </a:rPr>
              <a:t> flag here to indicate we would like summary statistics printed. There is quite a lot of information printed: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Profile configuration details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Report file(s) generation details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CUDA API Statistics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CUDA Kernel Statistics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CUDA Memory Operation Statistics (time and size)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OS Runtime API Statistics</a:t>
            </a:r>
          </a:p>
        </p:txBody>
      </p:sp>
    </p:spTree>
    <p:extLst>
      <p:ext uri="{BB962C8B-B14F-4D97-AF65-F5344CB8AC3E}">
        <p14:creationId xmlns:p14="http://schemas.microsoft.com/office/powerpoint/2010/main" val="342538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SMs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and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warps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F16511-A198-4EBC-BCED-E69C506E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790" y="527052"/>
            <a:ext cx="1792379" cy="580389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FF3B4B-AE0D-4DD5-A65C-A21C625BB5A3}"/>
              </a:ext>
            </a:extLst>
          </p:cNvPr>
          <p:cNvSpPr txBox="1"/>
          <p:nvPr/>
        </p:nvSpPr>
        <p:spPr>
          <a:xfrm>
            <a:off x="10355580" y="2205990"/>
            <a:ext cx="1360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entury Gothic" panose="020B0502020202020204" pitchFamily="34" charset="0"/>
              </a:rPr>
              <a:t>GPU with 16 </a:t>
            </a:r>
            <a:r>
              <a:rPr lang="it-IT" sz="2000" dirty="0" err="1">
                <a:latin typeface="Century Gothic" panose="020B0502020202020204" pitchFamily="34" charset="0"/>
              </a:rPr>
              <a:t>SMs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SMs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and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warps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F16511-A198-4EBC-BCED-E69C506E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790" y="527052"/>
            <a:ext cx="1792379" cy="580389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FF3B4B-AE0D-4DD5-A65C-A21C625BB5A3}"/>
              </a:ext>
            </a:extLst>
          </p:cNvPr>
          <p:cNvSpPr txBox="1"/>
          <p:nvPr/>
        </p:nvSpPr>
        <p:spPr>
          <a:xfrm>
            <a:off x="10355580" y="2205990"/>
            <a:ext cx="1360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entury Gothic" panose="020B0502020202020204" pitchFamily="34" charset="0"/>
              </a:rPr>
              <a:t>GPU with 16 </a:t>
            </a:r>
            <a:r>
              <a:rPr lang="it-IT" sz="2000" dirty="0" err="1">
                <a:latin typeface="Century Gothic" panose="020B0502020202020204" pitchFamily="34" charset="0"/>
              </a:rPr>
              <a:t>SMs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35FE64-A200-456A-8A02-33F95842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857" y="1542766"/>
            <a:ext cx="3148708" cy="43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SMs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and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warps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F16511-A198-4EBC-BCED-E69C506E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790" y="527052"/>
            <a:ext cx="1792379" cy="580389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FF3B4B-AE0D-4DD5-A65C-A21C625BB5A3}"/>
              </a:ext>
            </a:extLst>
          </p:cNvPr>
          <p:cNvSpPr txBox="1"/>
          <p:nvPr/>
        </p:nvSpPr>
        <p:spPr>
          <a:xfrm>
            <a:off x="10355580" y="2205990"/>
            <a:ext cx="1360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entury Gothic" panose="020B0502020202020204" pitchFamily="34" charset="0"/>
              </a:rPr>
              <a:t>GPU with 16 </a:t>
            </a:r>
            <a:r>
              <a:rPr lang="it-IT" sz="2000" dirty="0" err="1">
                <a:latin typeface="Century Gothic" panose="020B0502020202020204" pitchFamily="34" charset="0"/>
              </a:rPr>
              <a:t>SMs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35FE64-A200-456A-8A02-33F95842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857" y="1542766"/>
            <a:ext cx="3148708" cy="439339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3123000-EB2A-48FF-98E4-C596C40EB8AB}"/>
              </a:ext>
            </a:extLst>
          </p:cNvPr>
          <p:cNvSpPr/>
          <p:nvPr/>
        </p:nvSpPr>
        <p:spPr>
          <a:xfrm>
            <a:off x="2274570" y="1943100"/>
            <a:ext cx="2880360" cy="2583180"/>
          </a:xfrm>
          <a:prstGeom prst="rect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61F539D-3416-41A0-922C-02E2534966AC}"/>
              </a:ext>
            </a:extLst>
          </p:cNvPr>
          <p:cNvSpPr/>
          <p:nvPr/>
        </p:nvSpPr>
        <p:spPr>
          <a:xfrm>
            <a:off x="8563201" y="1156280"/>
            <a:ext cx="1598069" cy="4993060"/>
          </a:xfrm>
          <a:prstGeom prst="rect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D8DFA03-47C6-4EF7-922E-B9B6705675B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154930" y="3234690"/>
            <a:ext cx="3408271" cy="342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5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1060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SMs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and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warps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F16511-A198-4EBC-BCED-E69C506E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790" y="527052"/>
            <a:ext cx="1792379" cy="580389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FF3B4B-AE0D-4DD5-A65C-A21C625BB5A3}"/>
              </a:ext>
            </a:extLst>
          </p:cNvPr>
          <p:cNvSpPr txBox="1"/>
          <p:nvPr/>
        </p:nvSpPr>
        <p:spPr>
          <a:xfrm>
            <a:off x="10355580" y="2205990"/>
            <a:ext cx="1360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entury Gothic" panose="020B0502020202020204" pitchFamily="34" charset="0"/>
              </a:rPr>
              <a:t>GPU with 16 </a:t>
            </a:r>
            <a:r>
              <a:rPr lang="it-IT" sz="2000" dirty="0" err="1">
                <a:latin typeface="Century Gothic" panose="020B0502020202020204" pitchFamily="34" charset="0"/>
              </a:rPr>
              <a:t>SMs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35FE64-A200-456A-8A02-33F95842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857" y="1542766"/>
            <a:ext cx="3148708" cy="439339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3123000-EB2A-48FF-98E4-C596C40EB8AB}"/>
              </a:ext>
            </a:extLst>
          </p:cNvPr>
          <p:cNvSpPr/>
          <p:nvPr/>
        </p:nvSpPr>
        <p:spPr>
          <a:xfrm>
            <a:off x="2283031" y="4526280"/>
            <a:ext cx="2880360" cy="1291590"/>
          </a:xfrm>
          <a:prstGeom prst="rect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61F539D-3416-41A0-922C-02E2534966AC}"/>
              </a:ext>
            </a:extLst>
          </p:cNvPr>
          <p:cNvSpPr/>
          <p:nvPr/>
        </p:nvSpPr>
        <p:spPr>
          <a:xfrm>
            <a:off x="8563201" y="1156280"/>
            <a:ext cx="1586640" cy="2478460"/>
          </a:xfrm>
          <a:prstGeom prst="rect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D8DFA03-47C6-4EF7-922E-B9B6705675B9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 flipV="1">
            <a:off x="5163391" y="3429000"/>
            <a:ext cx="3305399" cy="1743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60ADADF-2EB8-480B-AE5C-21147305C6E5}"/>
              </a:ext>
            </a:extLst>
          </p:cNvPr>
          <p:cNvSpPr txBox="1"/>
          <p:nvPr/>
        </p:nvSpPr>
        <p:spPr>
          <a:xfrm>
            <a:off x="5528722" y="437701"/>
            <a:ext cx="25747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Grid dimensions divisible by the number of SMs on a GPU can promote full SM utilization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1B0EF2-8568-4A4F-A910-736A8C701C8B}"/>
              </a:ext>
            </a:extLst>
          </p:cNvPr>
          <p:cNvSpPr txBox="1"/>
          <p:nvPr/>
        </p:nvSpPr>
        <p:spPr>
          <a:xfrm>
            <a:off x="10719886" y="4557476"/>
            <a:ext cx="1360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Unused SMs</a:t>
            </a:r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469F605A-2E44-4587-8344-C340E915FC85}"/>
              </a:ext>
            </a:extLst>
          </p:cNvPr>
          <p:cNvSpPr/>
          <p:nvPr/>
        </p:nvSpPr>
        <p:spPr>
          <a:xfrm>
            <a:off x="10264140" y="3739461"/>
            <a:ext cx="362362" cy="2467029"/>
          </a:xfrm>
          <a:prstGeom prst="rightBrac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3744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11891</TotalTime>
  <Words>2397</Words>
  <Application>Microsoft Office PowerPoint</Application>
  <PresentationFormat>Widescreen</PresentationFormat>
  <Paragraphs>277</Paragraphs>
  <Slides>41</Slides>
  <Notes>34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Century Gothic</vt:lpstr>
      <vt:lpstr>Consolas</vt:lpstr>
      <vt:lpstr>Helvetica Neue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LARA QUERCIAGROSSA</cp:lastModifiedBy>
  <cp:revision>67</cp:revision>
  <dcterms:created xsi:type="dcterms:W3CDTF">2020-03-06T09:24:56Z</dcterms:created>
  <dcterms:modified xsi:type="dcterms:W3CDTF">2022-07-03T15:58:43Z</dcterms:modified>
</cp:coreProperties>
</file>